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Montserrat"/>
      <p:regular r:id="rId22"/>
      <p:bold r:id="rId23"/>
      <p:italic r:id="rId24"/>
      <p:boldItalic r:id="rId25"/>
    </p:embeddedFont>
    <p:embeddedFont>
      <p:font typeface="Lato"/>
      <p:regular r:id="rId26"/>
      <p:bold r:id="rId27"/>
      <p:italic r:id="rId28"/>
      <p:boldItalic r:id="rId2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-regular.fntdata"/><Relationship Id="rId21" Type="http://schemas.openxmlformats.org/officeDocument/2006/relationships/slide" Target="slides/slide16.xml"/><Relationship Id="rId24" Type="http://schemas.openxmlformats.org/officeDocument/2006/relationships/font" Target="fonts/Montserrat-italic.fntdata"/><Relationship Id="rId23" Type="http://schemas.openxmlformats.org/officeDocument/2006/relationships/font" Target="fonts/Montserrat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regular.fntdata"/><Relationship Id="rId25" Type="http://schemas.openxmlformats.org/officeDocument/2006/relationships/font" Target="fonts/Montserrat-boldItalic.fntdata"/><Relationship Id="rId28" Type="http://schemas.openxmlformats.org/officeDocument/2006/relationships/font" Target="fonts/Lato-italic.fntdata"/><Relationship Id="rId27" Type="http://schemas.openxmlformats.org/officeDocument/2006/relationships/font" Target="fonts/La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a666f5e600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a666f5e600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f96f5393d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Google Shape;340;g1f96f5393d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g1f87997393_0_9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Google Shape;347;g1f87997393_0_9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Google Shape;352;g2a666f5e60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Google Shape;353;g2a666f5e60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0" name="Google Shape;360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2a63b964cfa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2a63b964cfa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a63b964cfa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a63b964cfa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First source: fruits and vegetables calorie counter using convolutional neural networks.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Second source: </a:t>
            </a:r>
            <a:r>
              <a:rPr lang="en-GB"/>
              <a:t>which</a:t>
            </a:r>
            <a:r>
              <a:rPr lang="en-GB"/>
              <a:t> used a neural network for image-based dietary assessment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2a63b964cfa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2a63b964cfa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2a63b964cfa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2a63b964cfa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image" Target="../media/image14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g"/><Relationship Id="rId4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://drive.google.com/file/d/11eRBBV5HEqnlmb7c21nxRKgB0YoP92qC/view" TargetMode="External"/><Relationship Id="rId4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NuCo</a:t>
            </a:r>
            <a:endParaRPr sz="2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500"/>
              <a:t>The #1 Nutritional Counter</a:t>
            </a:r>
            <a:endParaRPr sz="25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Samuel, Martin, Naman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2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6"/>
          <p:cNvSpPr txBox="1"/>
          <p:nvPr>
            <p:ph idx="1" type="body"/>
          </p:nvPr>
        </p:nvSpPr>
        <p:spPr>
          <a:xfrm>
            <a:off x="960775" y="17200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2100" u="sng"/>
              <a:t>High accuracy achieved</a:t>
            </a:r>
            <a:endParaRPr b="1" sz="2100" u="sng"/>
          </a:p>
        </p:txBody>
      </p:sp>
      <p:pic>
        <p:nvPicPr>
          <p:cNvPr descr="offset_comp_267026.jpg" id="292" name="Google Shape;292;p26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93" name="Google Shape;293;p26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94" name="Google Shape;294;p26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95" name="Google Shape;295;p26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pic>
        <p:nvPicPr>
          <p:cNvPr id="296" name="Google Shape;296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54675" y="152400"/>
            <a:ext cx="4940325" cy="5045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Results</a:t>
            </a:r>
            <a:endParaRPr/>
          </a:p>
        </p:txBody>
      </p:sp>
      <p:pic>
        <p:nvPicPr>
          <p:cNvPr id="302" name="Google Shape;30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500" y="1339375"/>
            <a:ext cx="1373875" cy="1373875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7"/>
          <p:cNvSpPr/>
          <p:nvPr/>
        </p:nvSpPr>
        <p:spPr>
          <a:xfrm>
            <a:off x="2907988" y="1857925"/>
            <a:ext cx="950100" cy="222300"/>
          </a:xfrm>
          <a:prstGeom prst="rightArrow">
            <a:avLst>
              <a:gd fmla="val 50000" name="adj1"/>
              <a:gd fmla="val 50000" name="adj2"/>
            </a:avLst>
          </a:prstGeom>
          <a:gradFill>
            <a:gsLst>
              <a:gs pos="0">
                <a:srgbClr val="DCECD5"/>
              </a:gs>
              <a:gs pos="100000">
                <a:srgbClr val="93BC81"/>
              </a:gs>
            </a:gsLst>
            <a:lin ang="5400012" scaled="0"/>
          </a:gra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7"/>
          <p:cNvSpPr txBox="1"/>
          <p:nvPr/>
        </p:nvSpPr>
        <p:spPr>
          <a:xfrm>
            <a:off x="456175" y="2960500"/>
            <a:ext cx="3798900" cy="18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26 inputs: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Successful - 20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Unsuccessful - 6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05" name="Google Shape;305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94725" y="808625"/>
            <a:ext cx="4804424" cy="347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8"/>
          <p:cNvSpPr txBox="1"/>
          <p:nvPr>
            <p:ph type="title"/>
          </p:nvPr>
        </p:nvSpPr>
        <p:spPr>
          <a:xfrm>
            <a:off x="1297500" y="451750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Gantt Chart</a:t>
            </a:r>
            <a:endParaRPr/>
          </a:p>
        </p:txBody>
      </p:sp>
      <p:sp>
        <p:nvSpPr>
          <p:cNvPr id="311" name="Google Shape;311;p28"/>
          <p:cNvSpPr txBox="1"/>
          <p:nvPr>
            <p:ph idx="1" type="body"/>
          </p:nvPr>
        </p:nvSpPr>
        <p:spPr>
          <a:xfrm>
            <a:off x="1297500" y="1567550"/>
            <a:ext cx="5609700" cy="125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Lorem ipsum dolor sit amet, consectetur adipiscing elit. Curabitur eleifend a diam quis suscipit. Fusce venenatis nunc ut lectus convallis, sit amet egestas mi rutrum. Maecenas molestie ultricies euismod.</a:t>
            </a:r>
            <a:endParaRPr/>
          </a:p>
        </p:txBody>
      </p:sp>
      <p:grpSp>
        <p:nvGrpSpPr>
          <p:cNvPr id="312" name="Google Shape;312;p28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313" name="Google Shape;313;p28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28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28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28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7" name="Google Shape;317;p28"/>
          <p:cNvSpPr txBox="1"/>
          <p:nvPr/>
        </p:nvSpPr>
        <p:spPr>
          <a:xfrm>
            <a:off x="1338025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8" name="Google Shape;318;p28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9" name="Google Shape;319;p28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28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28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28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p28"/>
          <p:cNvSpPr txBox="1"/>
          <p:nvPr/>
        </p:nvSpPr>
        <p:spPr>
          <a:xfrm>
            <a:off x="318753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4" name="Google Shape;324;p28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25" name="Google Shape;325;p28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p28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28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28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p28"/>
          <p:cNvSpPr txBox="1"/>
          <p:nvPr/>
        </p:nvSpPr>
        <p:spPr>
          <a:xfrm>
            <a:off x="5040797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0" name="Google Shape;330;p28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1" name="Google Shape;331;p28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2" name="Google Shape;332;p28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28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11912349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28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28"/>
          <p:cNvSpPr txBox="1"/>
          <p:nvPr/>
        </p:nvSpPr>
        <p:spPr>
          <a:xfrm>
            <a:off x="6889000" y="4245790"/>
            <a:ext cx="10614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Lorem Ipsum</a:t>
            </a:r>
            <a:endParaRPr sz="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8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17%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337" name="Google Shape;33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10800"/>
            <a:ext cx="8895924" cy="4132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29"/>
          <p:cNvSpPr txBox="1"/>
          <p:nvPr>
            <p:ph idx="1" type="body"/>
          </p:nvPr>
        </p:nvSpPr>
        <p:spPr>
          <a:xfrm>
            <a:off x="1297500" y="1567550"/>
            <a:ext cx="6777300" cy="296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 Task division based on strengths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- Agile approach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- Proper </a:t>
            </a:r>
            <a:r>
              <a:rPr lang="en-GB">
                <a:solidFill>
                  <a:srgbClr val="FFFFFF"/>
                </a:solidFill>
              </a:rPr>
              <a:t>training</a:t>
            </a:r>
            <a:r>
              <a:rPr lang="en-GB">
                <a:solidFill>
                  <a:srgbClr val="FFFFFF"/>
                </a:solidFill>
              </a:rPr>
              <a:t> for NN is essential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343" name="Google Shape;343;p29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Lessons Learned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344" name="Google Shape;344;p29"/>
          <p:cNvPicPr preferRelativeResize="0"/>
          <p:nvPr/>
        </p:nvPicPr>
        <p:blipFill rotWithShape="1">
          <a:blip r:embed="rId3">
            <a:alphaModFix/>
          </a:blip>
          <a:srcRect b="8201" l="26515" r="26312" t="26082"/>
          <a:stretch/>
        </p:blipFill>
        <p:spPr>
          <a:xfrm rot="10800000">
            <a:off x="6238025" y="7367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Live Demo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50" name="Google Shape;350;p30" title="F321E377-EC4F-42ED-8DAF-8091E4D2617D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2349" y="0"/>
            <a:ext cx="28932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p3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3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357" name="Google Shape;357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1175" y="97100"/>
            <a:ext cx="6961649" cy="49493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32"/>
          <p:cNvSpPr txBox="1"/>
          <p:nvPr>
            <p:ph type="title"/>
          </p:nvPr>
        </p:nvSpPr>
        <p:spPr>
          <a:xfrm>
            <a:off x="630150" y="1674700"/>
            <a:ext cx="7556700" cy="217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0" y="2097575"/>
            <a:ext cx="30183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Nutritional</a:t>
            </a: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 Counter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Neural Network recognizes food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Food values are found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Results are returned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36" name="Google Shape;236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2225" y="661650"/>
            <a:ext cx="3214400" cy="3600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19"/>
          <p:cNvSpPr txBox="1"/>
          <p:nvPr/>
        </p:nvSpPr>
        <p:spPr>
          <a:xfrm>
            <a:off x="1294300" y="2097575"/>
            <a:ext cx="30183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Nutritional Counter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Neural Network recognizes food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Food values are found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Results are returned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3" name="Google Shape;243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12597" y="1797934"/>
            <a:ext cx="4684600" cy="1547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0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System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0"/>
          <p:cNvSpPr txBox="1"/>
          <p:nvPr/>
        </p:nvSpPr>
        <p:spPr>
          <a:xfrm>
            <a:off x="1294300" y="2097575"/>
            <a:ext cx="3018300" cy="216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Nutritional Counter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Neural Network recognizes food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Food values are found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Montserrat"/>
              <a:buChar char="●"/>
            </a:pPr>
            <a:r>
              <a:rPr lang="en-GB" sz="1600">
                <a:solidFill>
                  <a:srgbClr val="CACACA"/>
                </a:solidFill>
                <a:latin typeface="Montserrat"/>
                <a:ea typeface="Montserrat"/>
                <a:cs typeface="Montserrat"/>
                <a:sym typeface="Montserrat"/>
              </a:rPr>
              <a:t>Results are returned</a:t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50" name="Google Shape;250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00983" y="0"/>
            <a:ext cx="158398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Literature Review</a:t>
            </a:r>
            <a:endParaRPr/>
          </a:p>
        </p:txBody>
      </p:sp>
      <p:sp>
        <p:nvSpPr>
          <p:cNvPr id="256" name="Google Shape;256;p21"/>
          <p:cNvSpPr txBox="1"/>
          <p:nvPr>
            <p:ph idx="1" type="body"/>
          </p:nvPr>
        </p:nvSpPr>
        <p:spPr>
          <a:xfrm>
            <a:off x="811525" y="1567550"/>
            <a:ext cx="8176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We reviewed sources that conducted image-based dietary assessment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Preprocessing image data: size normalization (Akbari Fard et al., 2016)</a:t>
            </a:r>
            <a:endParaRPr sz="1600">
              <a:latin typeface="Montserrat"/>
              <a:ea typeface="Montserrat"/>
              <a:cs typeface="Montserrat"/>
              <a:sym typeface="Montserrat"/>
            </a:endParaRPr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"/>
              <a:buChar char="-"/>
            </a:pP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Challenges: recognizing multiple foods in a single image:  </a:t>
            </a:r>
            <a:r>
              <a:rPr lang="en-GB" sz="1600">
                <a:latin typeface="Montserrat"/>
                <a:ea typeface="Montserrat"/>
                <a:cs typeface="Montserrat"/>
                <a:sym typeface="Montserrat"/>
              </a:rPr>
              <a:t>feature extraction </a:t>
            </a:r>
            <a:r>
              <a:rPr lang="en-GB" sz="1700">
                <a:latin typeface="Montserrat"/>
                <a:ea typeface="Montserrat"/>
                <a:cs typeface="Montserrat"/>
                <a:sym typeface="Montserrat"/>
              </a:rPr>
              <a:t>(Tan et al., 2020)</a:t>
            </a:r>
            <a:endParaRPr sz="17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Users and User Scenarios</a:t>
            </a:r>
            <a:endParaRPr/>
          </a:p>
        </p:txBody>
      </p:sp>
      <p:sp>
        <p:nvSpPr>
          <p:cNvPr id="262" name="Google Shape;262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2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A person may want to cut sugar from their diet</a:t>
            </a:r>
            <a:endParaRPr sz="1400"/>
          </a:p>
        </p:txBody>
      </p:sp>
      <p:sp>
        <p:nvSpPr>
          <p:cNvPr id="264" name="Google Shape;264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5" name="Google Shape;265;p22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/>
              <a:t>Someone who is looking to gain or lose muscle</a:t>
            </a:r>
            <a:endParaRPr sz="1400"/>
          </a:p>
        </p:txBody>
      </p:sp>
      <p:sp>
        <p:nvSpPr>
          <p:cNvPr id="266" name="Google Shape;266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7" name="Google Shape;267;p22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Curiosity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2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  |  </a:t>
            </a:r>
            <a:r>
              <a:rPr lang="en-GB" sz="2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Functional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p23"/>
          <p:cNvSpPr txBox="1"/>
          <p:nvPr>
            <p:ph idx="1" type="body"/>
          </p:nvPr>
        </p:nvSpPr>
        <p:spPr>
          <a:xfrm>
            <a:off x="3201300" y="1416075"/>
            <a:ext cx="59427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	</a:t>
            </a:r>
            <a:r>
              <a:rPr lang="en-GB"/>
              <a:t>The system shall recognize multiple pieces of food in a picture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2.	</a:t>
            </a:r>
            <a:r>
              <a:rPr lang="en-GB"/>
              <a:t>The system shall output the nutritional values of each food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-GB"/>
              <a:t>3.	The system shall work with shadows and imperfect lighting in the picture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4.	The system shall handle any orientation of the given food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  |  </a:t>
            </a:r>
            <a:r>
              <a:rPr lang="en-GB" sz="22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Non-Functional</a:t>
            </a:r>
            <a:endParaRPr sz="22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9" name="Google Shape;279;p24"/>
          <p:cNvSpPr txBox="1"/>
          <p:nvPr>
            <p:ph idx="1" type="body"/>
          </p:nvPr>
        </p:nvSpPr>
        <p:spPr>
          <a:xfrm>
            <a:off x="3452825" y="1567550"/>
            <a:ext cx="54648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	</a:t>
            </a:r>
            <a:r>
              <a:rPr lang="en-GB"/>
              <a:t>The system shall have a running time of less than 4 seconds.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2.	The system shall be straightforward and easy to use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Requirements  |  </a:t>
            </a:r>
            <a:r>
              <a:rPr lang="en-GB" sz="2200"/>
              <a:t>Priorities</a:t>
            </a:r>
            <a:endParaRPr sz="2200"/>
          </a:p>
        </p:txBody>
      </p:sp>
      <p:pic>
        <p:nvPicPr>
          <p:cNvPr id="285" name="Google Shape;28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17388" y="599625"/>
            <a:ext cx="3512625" cy="4373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